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PT Sans Narrow"/>
      <p:regular r:id="rId33"/>
      <p:bold r:id="rId34"/>
    </p:embeddedFont>
    <p:embeddedFont>
      <p:font typeface="Ope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PTSansNarrow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OpenSans-regular.fntdata"/><Relationship Id="rId12" Type="http://schemas.openxmlformats.org/officeDocument/2006/relationships/slide" Target="slides/slide7.xml"/><Relationship Id="rId34" Type="http://schemas.openxmlformats.org/officeDocument/2006/relationships/font" Target="fonts/PTSansNarrow-bold.fntdata"/><Relationship Id="rId15" Type="http://schemas.openxmlformats.org/officeDocument/2006/relationships/slide" Target="slides/slide10.xml"/><Relationship Id="rId37" Type="http://schemas.openxmlformats.org/officeDocument/2006/relationships/font" Target="fonts/OpenSans-italic.fntdata"/><Relationship Id="rId14" Type="http://schemas.openxmlformats.org/officeDocument/2006/relationships/slide" Target="slides/slide9.xml"/><Relationship Id="rId36" Type="http://schemas.openxmlformats.org/officeDocument/2006/relationships/font" Target="fonts/Open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pen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9083aff3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9083aff3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9083aff3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9083aff3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19083aff38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19083aff38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19083aff38_5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19083aff38_5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9083aff3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19083aff3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9083aff3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19083aff3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19083aff38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19083aff38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9083aff3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19083aff3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19083aff38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19083aff38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19083aff38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19083aff38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9083aff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9083aff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9083aff38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9083aff38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9083aff3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19083aff3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19083aff38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19083aff38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19083aff38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19083aff3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9083aff3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9083aff3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19083aff3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19083aff3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19083aff3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19083aff3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19083aff3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19083aff3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19083aff3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19083aff3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19083aff38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19083aff3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19083aff38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19083aff3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drive.google.com/file/d/11EX_yAT82YYLPGCduKiCdEdyn03Ig5BL/view" TargetMode="External"/><Relationship Id="rId4" Type="http://schemas.openxmlformats.org/officeDocument/2006/relationships/image" Target="../media/image12.jpg"/><Relationship Id="rId5" Type="http://schemas.openxmlformats.org/officeDocument/2006/relationships/hyperlink" Target="https://drive.google.com/file/d/11EX_yAT82YYLPGCduKiCdEdyn03Ig5BL/view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311700" y="1700725"/>
            <a:ext cx="8520600" cy="109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Comparative Analysis of Custom CNN’s v/s Pretrained Image Models Using Federated Learning on CIFAR-10 Dataset</a:t>
            </a:r>
            <a:endParaRPr sz="220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6918200" y="3364475"/>
            <a:ext cx="1728900" cy="4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Group 3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Custom CNN Flow Diagram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625" y="1270725"/>
            <a:ext cx="6951249" cy="329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Custom CNN-1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303225"/>
            <a:ext cx="3507300" cy="36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model has 9 layers, including 3 convolutional layers, 3 max-pooling layers, and 3 fully connected layers (including the output layer).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Input shape is (32, 32, 3), which is reduced through convolution and pooling to (2, 2, 128), then flattened to a 512-dimensional vector.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final output layer has 10 units with a softmax activation for multi-class classification.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9575" y="1152475"/>
            <a:ext cx="5194424" cy="326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Custom CNN-2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1357350"/>
            <a:ext cx="3507300" cy="3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model has 10 layers, including 4 convolutional layers, 2 max-pooling layers, 1 global max-pooling layer, 3 dropout layers, and 2 fully connected layers (including the output layer).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input shape (32, 32, 3) is transformed by convolutions and pooling, and then reduced to a 1D vector after global max pooling.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8775" y="865625"/>
            <a:ext cx="439552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Custom CNN-3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1700" y="1335700"/>
            <a:ext cx="3507300" cy="36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model has 10 layers, including 3 convolutional layers, 3 max-pooling layers, 1 flatten layer, 1 dropout layer, and 2 fully connected layers (including the output layer).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Input shape (32, 32, 3) is progressively reduced by pooling to (2, 2, 128) and flattened into a 1D vector with 512 units before the dense layers.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1400" y="1170125"/>
            <a:ext cx="5020201" cy="292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Pretrained Flow Diagram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250" y="1358625"/>
            <a:ext cx="7496876" cy="334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Pretrained-1</a:t>
            </a:r>
            <a:endParaRPr sz="2200"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510825" y="1487300"/>
            <a:ext cx="3772200" cy="30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The model accepts input images resized to 224x224x3 dimensions to match the ResNet50 input requirements.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The embeddings generated by the ResNet50 model are 2048-dimensional vectors, obtained through the Global Average Pooling layer.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After generating the 2048 vector, we trained a artificial neural networks that was </a:t>
            </a:r>
            <a:r>
              <a:rPr lang="en" sz="1500"/>
              <a:t>designed</a:t>
            </a:r>
            <a:r>
              <a:rPr lang="en" sz="1500"/>
              <a:t> to classify on resnet </a:t>
            </a:r>
            <a:r>
              <a:rPr lang="en" sz="1500"/>
              <a:t>architecture</a:t>
            </a:r>
            <a:r>
              <a:rPr lang="en" sz="1500"/>
              <a:t>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5000" y="1017725"/>
            <a:ext cx="4587725" cy="348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Pretrained-2</a:t>
            </a:r>
            <a:endParaRPr sz="2200"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422325"/>
            <a:ext cx="4178100" cy="31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model accepts input images resized to 224x224x3 dimensions, as required by the VGG16 architecture.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Embedding Size: The embeddings generated by the VGG16 model are 512-dimensional vectors, obtained through the Global Average Pooling layer.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After generating the 512 vector, we trained a artificial neural networks that was designed to classify on vgg architecture.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9650" y="1318175"/>
            <a:ext cx="4342650" cy="271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Pretrained-3</a:t>
            </a:r>
            <a:endParaRPr sz="2200"/>
          </a:p>
        </p:txBody>
      </p:sp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311700" y="1152475"/>
            <a:ext cx="445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model accepts input images resized to 299x299x3 dimensions, as required by the InceptionV3 architecture.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Embedding Size: The embeddings generated by the InceptionV3 model are 2048-dimensional vectors, obtained through the Global Average Pooling layer.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After generating the 2048 vector, we trained a artificial neural networks that was designed to classify on Inception architecture.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4700" y="1086775"/>
            <a:ext cx="4067600" cy="33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Secure Aggregation	</a:t>
            </a:r>
            <a:endParaRPr sz="2200"/>
          </a:p>
        </p:txBody>
      </p:sp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311700" y="1613725"/>
            <a:ext cx="3888000" cy="32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we encoded weights with a constant before transmission and decoded at aggregation, ensuring privacy. In this case we are taking this constant value as 1. </a:t>
            </a:r>
            <a:br>
              <a:rPr lang="en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This method protects client data and is computationally efficient while only revealing aggregated updates to the server</a:t>
            </a:r>
            <a:endParaRPr sz="1500"/>
          </a:p>
        </p:txBody>
      </p:sp>
      <p:pic>
        <p:nvPicPr>
          <p:cNvPr id="176" name="Google Shape;1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0777" y="955925"/>
            <a:ext cx="4581526" cy="372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FedAVG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31"/>
          <p:cNvSpPr txBox="1"/>
          <p:nvPr>
            <p:ph idx="1" type="body"/>
          </p:nvPr>
        </p:nvSpPr>
        <p:spPr>
          <a:xfrm>
            <a:off x="311700" y="1152475"/>
            <a:ext cx="379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aggregate_models function decrypts client weights, computes their average using np.mean, and updates the global model with these aggregated weights.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There are other algorithms like FedSGD to update the weights in a different way.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9249" y="994637"/>
            <a:ext cx="4723049" cy="373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Introduction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	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98375"/>
            <a:ext cx="8520600" cy="3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Developing a privacy-preserving, scalable models for image classification using federated learning to address data security concerns.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We compared the performance of Custom CNNs and Pretrained Models (ResNet, VGG, Inception) to understand which architecture is leading 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in terms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 of performance.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We used CIFAR-10 dataset, one of the most frequently used one to evaluate model accuracy, efficiency, and adaptability in federated setups.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Analyze trade-offs between computational efficiency, generalization, and privacy to identify optimal solutions for secure image classification.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Training Code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32"/>
          <p:cNvSpPr txBox="1"/>
          <p:nvPr>
            <p:ph idx="1" type="body"/>
          </p:nvPr>
        </p:nvSpPr>
        <p:spPr>
          <a:xfrm>
            <a:off x="311700" y="1400875"/>
            <a:ext cx="3735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Here, for all the 12 models we considered 50 global rounds and 20 epochs for each local training model.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Clients train models locally, encrypt weights, and the server aggregates them to update the global model in 50 rounds.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0" name="Google Shape;1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0353" y="691500"/>
            <a:ext cx="4611949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33" title="123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466937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3"/>
          <p:cNvSpPr txBox="1"/>
          <p:nvPr/>
        </p:nvSpPr>
        <p:spPr>
          <a:xfrm>
            <a:off x="43500" y="4669375"/>
            <a:ext cx="845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https://drive.google.com/file/d/11EX_yAT82YYLPGCduKiCdEdyn03Ig5BL/view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03" name="Google Shape;203;p34"/>
          <p:cNvSpPr txBox="1"/>
          <p:nvPr>
            <p:ph idx="1" type="body"/>
          </p:nvPr>
        </p:nvSpPr>
        <p:spPr>
          <a:xfrm>
            <a:off x="311700" y="1303225"/>
            <a:ext cx="4260300" cy="32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ResNet50 consistently outperformed all models across both distributions, achieving the highest Precision, Recall, F1-Score, and Accuracy.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Pre-trained models (ResNet50, VGG16, Inception) significantly outperformed custom CNNs, highlighting their superior feature extraction and generalization capabilities.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Models performed slightly better on Categorical Distribution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17725"/>
            <a:ext cx="4267201" cy="350778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7350" y="814388"/>
            <a:ext cx="5829300" cy="351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Background</a:t>
            </a:r>
            <a:r>
              <a:rPr lang="en"/>
              <a:t>	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72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Federated learning enables decentralized model training on distributed devices, ensuring data privacy and security without transferring raw data.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It is applicable in real-world scenarios like healthcare, IoT, and personalized recommendations while adhering to data protection regulations.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Algorithms like FedAvg and FedSGD help improve model training and solve problems like uneven data across devices and differences in device performance.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Privacy-enhancing techniques like secure aggregation computation, combined with pretrained models, improve model performance and generalization.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Federated Learning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9525" y="1191725"/>
            <a:ext cx="4806400" cy="379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	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411100"/>
            <a:ext cx="8520600" cy="36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CIFAR-10 is a widely-used image dataset consisting of 60,000 32x32 color images across 10 different classes, with 6,000 images per class.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dataset includes 10 classes: airplane, automobile, bird, cat, deer, dog, frog, horse, ship, and truck.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CIFAR-10 is divided into 50,000 training images and 10,000 testing images, making it suitable for evaluating machine learning models.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➔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It is commonly used for benchmarking image classification algorithms and testing models on smaller, real-world image data.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Categorical Distribution of Data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1725" y="1282975"/>
            <a:ext cx="5822575" cy="347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Random Distribution of Data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500" y="1447100"/>
            <a:ext cx="8164604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1290475" y="686700"/>
            <a:ext cx="75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Methodology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20"/>
          <p:cNvSpPr txBox="1"/>
          <p:nvPr/>
        </p:nvSpPr>
        <p:spPr>
          <a:xfrm>
            <a:off x="529200" y="1421825"/>
            <a:ext cx="8085600" cy="38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➔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CIFAR-10 dataset is used, with two types of data distribution: Categorical Data and Random Distributed Data.</a:t>
            </a:r>
            <a:b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➔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Three custom CNN models (Custom CNN 1, 2, and 3) are 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designed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to understand the performance by training on Random data and Category based data.</a:t>
            </a:r>
            <a:b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➔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On the right side, predefined models like ResNet50, VGG16, and InceptionV3 are used for comparison alongside the custom models.</a:t>
            </a:r>
            <a:b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➔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As an overall, we are 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implementing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federated learning on each algorithm on two types of data resulting in training of around 12 models.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Flow Diagram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7" cy="29213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